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9601200" cy="12801600" type="A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gp7nOT93L7wZvWzdczzYVp02m+q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özgazdasági verseny" initials="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AEF68F70-9315-43C8-B5A4-1069BB2996D1}">
  <a:tblStyle styleId="{AEF68F70-9315-43C8-B5A4-1069BB2996D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-2202" y="-30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gh Enikő Zita" userId="31719260-93b2-4709-9b0e-ee596a89009e" providerId="ADAL" clId="{C78FA6B3-252C-407D-ADD1-1BFA0BA0A206}"/>
    <pc:docChg chg="modSld">
      <pc:chgData name="Vigh Enikő Zita" userId="31719260-93b2-4709-9b0e-ee596a89009e" providerId="ADAL" clId="{C78FA6B3-252C-407D-ADD1-1BFA0BA0A206}" dt="2020-01-27T12:22:50.654" v="0" actId="20577"/>
      <pc:docMkLst>
        <pc:docMk/>
      </pc:docMkLst>
      <pc:sldChg chg="modSp">
        <pc:chgData name="Vigh Enikő Zita" userId="31719260-93b2-4709-9b0e-ee596a89009e" providerId="ADAL" clId="{C78FA6B3-252C-407D-ADD1-1BFA0BA0A206}" dt="2020-01-27T12:22:50.654" v="0" actId="20577"/>
        <pc:sldMkLst>
          <pc:docMk/>
          <pc:sldMk cId="0" sldId="256"/>
        </pc:sldMkLst>
        <pc:spChg chg="mod">
          <ac:chgData name="Vigh Enikő Zita" userId="31719260-93b2-4709-9b0e-ee596a89009e" providerId="ADAL" clId="{C78FA6B3-252C-407D-ADD1-1BFA0BA0A206}" dt="2020-01-27T12:22:50.654" v="0" actId="20577"/>
          <ac:spMkLst>
            <pc:docMk/>
            <pc:sldMk cId="0" sldId="256"/>
            <ac:spMk id="85" creationId="{00000000-0000-0000-0000-000000000000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1-24T10:12:47.974" idx="4">
    <p:pos x="242" y="1257"/>
    <p:text>Üzleti vállalkozás: olyan emberi tevékenység, melynek alapvető célja egyéni, szervezeti és társadalmi igények kielégítése nyereség elérésével. A vállalat víziója a vállalat előrevetített és kívánt jövőbeni állapotát jelenti.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EICBUGA"/>
      </p:ext>
    </p:extLst>
  </p:cm>
  <p:cm authorId="0" dt="2020-01-24T10:13:01.835" idx="2">
    <p:pos x="3024" y="1257"/>
    <p:text>Részfeladatok sora.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EICBUGE"/>
      </p:ext>
    </p:extLst>
  </p:cm>
  <p:cm authorId="0" dt="2020-01-24T10:13:20.897" idx="6">
    <p:pos x="242" y="3639"/>
    <p:text>Ide kerül a vállalkozás SWOT elemzése. Az Erősségek és Gyengeségek a vállalkozásból eredő tulajdonságokat foglalja össze. A Lehetőségek és Veszélyek a külső környezetből eredő sajátosságokat jelöli.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EICBUGI"/>
      </p:ext>
    </p:extLst>
  </p:cm>
  <p:cm authorId="0" dt="2020-01-24T10:13:41.208" idx="3">
    <p:pos x="3055" y="3639"/>
    <p:text>Ide kerülnek az induláshoz szükséges bevételek és kiadások. Azokkal a bevételekkel és kiadásokkal számolj, amelyek az üzlet beindításához szükségesek az első évben.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EICBUGM"/>
      </p:ext>
    </p:extLst>
  </p:cm>
  <p:cm authorId="0" dt="2020-01-24T10:13:57.843" idx="5">
    <p:pos x="242" y="6880"/>
    <p:text>A vállalkozás piacának bemutatása, amely magába foglalja a termék/szolgáltatás, a fogyasztók és az ágazatban tevékenykedő versenytársak bemutatását.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EICBUGQ"/>
      </p:ext>
    </p:extLst>
  </p:cm>
  <p:cm authorId="0" dt="2020-01-24T10:14:10.337" idx="1">
    <p:pos x="3023" y="6880"/>
    <p:text>Marketingkommunikációs eszközök bemutatása.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EICBUGU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788567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tartalom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függőleges szöveg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739352" y="3328564"/>
            <a:ext cx="8122498" cy="8281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üggőleges cím és szöveg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481607" y="5070819"/>
            <a:ext cx="10848764" cy="2070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718919" y="3060568"/>
            <a:ext cx="10848764" cy="6090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dia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lvl="1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lvl="2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lvl="3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4pPr>
            <a:lvl5pPr lvl="4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5pPr>
            <a:lvl6pPr lvl="5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6pPr>
            <a:lvl7pPr lvl="6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7pPr>
            <a:lvl8pPr lvl="7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8pPr>
            <a:lvl9pPr lvl="8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zakaszfejléc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890"/>
              <a:buNone/>
              <a:defRPr sz="189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tartalomrész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4860608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Összehasonlítás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61334" y="4676140"/>
            <a:ext cx="4061757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4860608" y="3138171"/>
            <a:ext cx="4081761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4860608" y="4676140"/>
            <a:ext cx="4081761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sak cím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Üres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rtalomrész képaláírással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196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Char char="•"/>
              <a:defRPr sz="3359"/>
            </a:lvl1pPr>
            <a:lvl2pPr marL="914400" lvl="1" indent="-41529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940"/>
              <a:buChar char="•"/>
              <a:defRPr sz="2940"/>
            </a:lvl2pPr>
            <a:lvl3pPr marL="1371600" lvl="2" indent="-388619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Char char="•"/>
              <a:defRPr sz="2520"/>
            </a:lvl3pPr>
            <a:lvl4pPr marL="1828800" lvl="3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4pPr>
            <a:lvl5pPr marL="2286000" lvl="4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5pPr>
            <a:lvl6pPr marL="2743200" lvl="5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marL="3200400" lvl="6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marL="3657600" lvl="7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marL="4114800" lvl="8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ép képaláírással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Arial"/>
              <a:buNone/>
              <a:defRPr sz="33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940"/>
              <a:buFont typeface="Arial"/>
              <a:buNone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None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20"/>
              <a:buFont typeface="Calibri"/>
              <a:buNone/>
              <a:defRPr sz="46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5290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940"/>
              <a:buFont typeface="Arial"/>
              <a:buChar char="•"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8619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1950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39000"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title"/>
          </p:nvPr>
        </p:nvSpPr>
        <p:spPr>
          <a:xfrm>
            <a:off x="385010" y="336884"/>
            <a:ext cx="8831179" cy="143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</a:pPr>
            <a:r>
              <a:rPr lang="hu-HU" sz="4200" b="1">
                <a:latin typeface="Arial"/>
                <a:ea typeface="Arial"/>
                <a:cs typeface="Arial"/>
                <a:sym typeface="Arial"/>
              </a:rPr>
              <a:t>Közgáz vállalkozói ötletverseny</a:t>
            </a:r>
            <a:br>
              <a:rPr lang="hu-HU" sz="4200" b="1">
                <a:latin typeface="Arial"/>
                <a:ea typeface="Arial"/>
                <a:cs typeface="Arial"/>
                <a:sym typeface="Arial"/>
              </a:rPr>
            </a:br>
            <a:r>
              <a:rPr lang="hu-HU" sz="4200" b="1">
                <a:latin typeface="Arial"/>
                <a:ea typeface="Arial"/>
                <a:cs typeface="Arial"/>
                <a:sym typeface="Arial"/>
              </a:rPr>
              <a:t>„</a:t>
            </a:r>
            <a:r>
              <a:rPr lang="hu-HU" sz="4200" b="1" i="1">
                <a:latin typeface="Arial"/>
                <a:ea typeface="Arial"/>
                <a:cs typeface="Arial"/>
                <a:sym typeface="Arial"/>
              </a:rPr>
              <a:t>Az ötlet címe”</a:t>
            </a: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body" idx="1"/>
          </p:nvPr>
        </p:nvSpPr>
        <p:spPr>
          <a:xfrm>
            <a:off x="385010" y="1996836"/>
            <a:ext cx="4415590" cy="1660764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hu-HU" sz="2000" i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Az üzleti ötlet célja és víziója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4800600" y="1996836"/>
            <a:ext cx="4415590" cy="1660764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A vállalkozás beindításához szükséges tevékenységek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385010" y="3886912"/>
            <a:ext cx="4415590" cy="1660764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vállalkozás rövid bemutatása</a:t>
            </a:r>
            <a:endParaRPr sz="20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4800600" y="3886912"/>
            <a:ext cx="4415590" cy="1660764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Hogyan járul hozzá a vállalkozásod a klímaváltozás mérsékléséhez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9" name="Google Shape;89;p1"/>
          <p:cNvGraphicFramePr/>
          <p:nvPr/>
        </p:nvGraphicFramePr>
        <p:xfrm>
          <a:off x="385010" y="5776987"/>
          <a:ext cx="4415600" cy="2926100"/>
        </p:xfrm>
        <a:graphic>
          <a:graphicData uri="http://schemas.openxmlformats.org/drawingml/2006/table">
            <a:tbl>
              <a:tblPr firstRow="1" bandRow="1">
                <a:noFill/>
                <a:tableStyleId>{AEF68F70-9315-43C8-B5A4-1069BB2996D1}</a:tableStyleId>
              </a:tblPr>
              <a:tblGrid>
                <a:gridCol w="220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07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29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800" u="sng" strike="noStrike" cap="none">
                          <a:extLst>
                            <a:ext uri="http://customooxmlschemas.google.com/">
  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          </a:ext>
                          </a:extLst>
                        </a:rPr>
                        <a:t>Erősségek</a:t>
                      </a:r>
                      <a:endParaRPr>
                        <a:extLst>
                          <a:ext uri="http://customooxmlschemas.google.com/">
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        </a:ext>
                        </a:extLst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800" u="none" strike="noStrike" cap="none">
                          <a:extLst>
                            <a:ext uri="http://customooxmlschemas.google.com/">
  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          </a:ext>
                          </a:extLst>
                        </a:rPr>
                        <a:t>- </a:t>
                      </a:r>
                      <a:endParaRPr>
                        <a:extLst>
                          <a:ext uri="http://customooxmlschemas.google.com/">
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        </a:ext>
                        </a:extLst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800">
                          <a:extLst>
                            <a:ext uri="http://customooxmlschemas.google.com/">
  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6"/>
                            </a:ext>
                          </a:extLst>
                        </a:rPr>
                        <a:t>- </a:t>
                      </a:r>
                      <a:endParaRPr>
                        <a:extLst>
                          <a:ext uri="http://customooxmlschemas.google.com/">
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        </a:ext>
                        </a:extLst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800">
                          <a:extLst>
                            <a:ext uri="http://customooxmlschemas.google.com/">
  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          </a:ext>
                          </a:extLst>
                        </a:rPr>
                        <a:t>- </a:t>
                      </a:r>
                      <a:endParaRPr>
                        <a:extLst>
                          <a:ext uri="http://customooxmlschemas.google.com/">
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        </a:ext>
                        </a:extLst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800">
                          <a:extLst>
                            <a:ext uri="http://customooxmlschemas.google.com/">
  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          </a:ext>
                          </a:extLst>
                        </a:rPr>
                        <a:t>-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800" u="sng">
                          <a:extLst>
                            <a:ext uri="http://customooxmlschemas.google.com/">
  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1"/>
                            </a:ext>
                          </a:extLst>
                        </a:rPr>
                        <a:t>Gyengeségek</a:t>
                      </a:r>
                      <a:endParaRPr>
                        <a:extLst>
                          <a:ext uri="http://customooxmlschemas.google.com/">
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2"/>
                          </a:ext>
                        </a:extLst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800">
                          <a:extLst>
                            <a:ext uri="http://customooxmlschemas.google.com/">
  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3"/>
                            </a:ext>
                          </a:extLst>
                        </a:rPr>
                        <a:t>- </a:t>
                      </a:r>
                      <a:endParaRPr>
                        <a:extLst>
                          <a:ext uri="http://customooxmlschemas.google.com/">
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4"/>
                          </a:ext>
                        </a:extLst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800">
                          <a:extLst>
                            <a:ext uri="http://customooxmlschemas.google.com/">
  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5"/>
                            </a:ext>
                          </a:extLst>
                        </a:rPr>
                        <a:t>- </a:t>
                      </a:r>
                      <a:endParaRPr>
                        <a:extLst>
                          <a:ext uri="http://customooxmlschemas.google.com/">
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        </a:ext>
                        </a:extLst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800">
                          <a:extLst>
                            <a:ext uri="http://customooxmlschemas.google.com/">
  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7"/>
                            </a:ext>
                          </a:extLst>
                        </a:rPr>
                        <a:t>- </a:t>
                      </a:r>
                      <a:endParaRPr>
                        <a:extLst>
                          <a:ext uri="http://customooxmlschemas.google.com/">
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        </a:ext>
                        </a:extLst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800">
                          <a:extLst>
                            <a:ext uri="http://customooxmlschemas.google.com/">
  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9"/>
                            </a:ext>
                          </a:extLst>
                        </a:rPr>
                        <a:t>-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9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800" u="sng">
                          <a:extLst>
                            <a:ext uri="http://customooxmlschemas.google.com/">
  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            </a:ext>
                          </a:extLst>
                        </a:rPr>
                        <a:t>Lehetőségek</a:t>
                      </a:r>
                      <a:endParaRPr>
                        <a:extLst>
                          <a:ext uri="http://customooxmlschemas.google.com/">
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1"/>
                          </a:ext>
                        </a:extLst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800">
                          <a:extLst>
                            <a:ext uri="http://customooxmlschemas.google.com/">
  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2"/>
                            </a:ext>
                          </a:extLst>
                        </a:rPr>
                        <a:t>- </a:t>
                      </a:r>
                      <a:endParaRPr>
                        <a:extLst>
                          <a:ext uri="http://customooxmlschemas.google.com/">
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3"/>
                          </a:ext>
                        </a:extLst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800">
                          <a:extLst>
                            <a:ext uri="http://customooxmlschemas.google.com/">
  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4"/>
                            </a:ext>
                          </a:extLst>
                        </a:rPr>
                        <a:t>- </a:t>
                      </a:r>
                      <a:endParaRPr>
                        <a:extLst>
                          <a:ext uri="http://customooxmlschemas.google.com/">
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5"/>
                          </a:ext>
                        </a:extLst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800">
                          <a:extLst>
                            <a:ext uri="http://customooxmlschemas.google.com/">
  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6"/>
                            </a:ext>
                          </a:extLst>
                        </a:rPr>
                        <a:t>- </a:t>
                      </a:r>
                      <a:endParaRPr>
                        <a:extLst>
                          <a:ext uri="http://customooxmlschemas.google.com/">
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7"/>
                          </a:ext>
                        </a:extLst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800">
                          <a:extLst>
                            <a:ext uri="http://customooxmlschemas.google.com/">
  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8"/>
                            </a:ext>
                          </a:extLst>
                        </a:rPr>
                        <a:t>-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800" u="sng">
                          <a:extLst>
                            <a:ext uri="http://customooxmlschemas.google.com/">
  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9"/>
                            </a:ext>
                          </a:extLst>
                        </a:rPr>
                        <a:t>Veszélyek</a:t>
                      </a:r>
                      <a:endParaRPr>
                        <a:extLst>
                          <a:ext uri="http://customooxmlschemas.google.com/">
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0"/>
                          </a:ext>
                        </a:extLst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800">
                          <a:extLst>
                            <a:ext uri="http://customooxmlschemas.google.com/">
  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1"/>
                            </a:ext>
                          </a:extLst>
                        </a:rPr>
                        <a:t>- </a:t>
                      </a:r>
                      <a:endParaRPr>
                        <a:extLst>
                          <a:ext uri="http://customooxmlschemas.google.com/">
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2"/>
                          </a:ext>
                        </a:extLst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800">
                          <a:extLst>
                            <a:ext uri="http://customooxmlschemas.google.com/">
  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3"/>
                            </a:ext>
                          </a:extLst>
                        </a:rPr>
                        <a:t>- </a:t>
                      </a:r>
                      <a:endParaRPr>
                        <a:extLst>
                          <a:ext uri="http://customooxmlschemas.google.com/">
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4"/>
                          </a:ext>
                        </a:extLst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800">
                          <a:extLst>
                            <a:ext uri="http://customooxmlschemas.google.com/">
  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5"/>
                            </a:ext>
                          </a:extLst>
                        </a:rPr>
                        <a:t>-</a:t>
                      </a:r>
                      <a:endParaRPr>
                        <a:extLst>
                          <a:ext uri="http://customooxmlschemas.google.com/">
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6"/>
                          </a:ext>
                        </a:extLst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800">
                          <a:extLst>
                            <a:ext uri="http://customooxmlschemas.google.com/">
  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7"/>
                            </a:ext>
                          </a:extLst>
                        </a:rPr>
                        <a:t>-  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90" name="Google Shape;90;p1"/>
          <p:cNvSpPr txBox="1"/>
          <p:nvPr/>
        </p:nvSpPr>
        <p:spPr>
          <a:xfrm>
            <a:off x="385009" y="9033442"/>
            <a:ext cx="4415590" cy="1660764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termék és/vagy szolgáltatás bemutatása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4800599" y="9033442"/>
            <a:ext cx="4415590" cy="1660764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vállalkozás beindításához szükséges eszközök bemutatása</a:t>
            </a:r>
            <a:endParaRPr sz="2000" b="0" i="1" u="sng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385009" y="10923517"/>
            <a:ext cx="4415590" cy="1660764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8"/>
                  </a:ext>
                </a:extLst>
              </a:rPr>
              <a:t>A piac és a versenytársak bemutatása</a:t>
            </a:r>
            <a:endParaRPr/>
          </a:p>
          <a:p>
            <a:pPr marL="0" marR="0" lvl="0" indent="0" algn="just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4800599" y="10923517"/>
            <a:ext cx="4415590" cy="1660764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9"/>
                  </a:ext>
                </a:extLst>
              </a:rPr>
              <a:t>Marketing tevékenységek bemutatása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4" name="Google Shape;94;p1"/>
          <p:cNvGraphicFramePr/>
          <p:nvPr/>
        </p:nvGraphicFramePr>
        <p:xfrm>
          <a:off x="4851398" y="5778499"/>
          <a:ext cx="4364800" cy="2924575"/>
        </p:xfrm>
        <a:graphic>
          <a:graphicData uri="http://schemas.openxmlformats.org/drawingml/2006/table">
            <a:tbl>
              <a:tblPr firstRow="1" firstCol="1" bandRow="1">
                <a:noFill/>
                <a:tableStyleId>{AEF68F70-9315-43C8-B5A4-1069BB2996D1}</a:tableStyleId>
              </a:tblPr>
              <a:tblGrid>
                <a:gridCol w="1306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3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0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25275">
                <a:tc gridSpan="2">
                  <a:txBody>
                    <a:bodyPr/>
                    <a:lstStyle/>
                    <a:p>
                      <a:pPr marL="0" marR="7874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600" b="1">
                          <a:extLst>
                            <a:ext uri="http://customooxmlschemas.google.com/">
  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0"/>
                            </a:ext>
                          </a:extLst>
                        </a:rPr>
                        <a:t>BEVÉTELEK</a:t>
                      </a:r>
                      <a:endParaRPr sz="16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7874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600" b="1">
                          <a:extLst>
                            <a:ext uri="http://customooxmlschemas.google.com/">
          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1"/>
                            </a:ext>
                          </a:extLst>
                        </a:rPr>
                        <a:t>KIADÁSOK</a:t>
                      </a:r>
                      <a:endParaRPr sz="16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9875">
                <a:tc>
                  <a:txBody>
                    <a:bodyPr/>
                    <a:lstStyle/>
                    <a:p>
                      <a:pPr marL="0" marR="7874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7874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7874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7874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300"/>
                        <a:t> 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225">
                <a:tc>
                  <a:txBody>
                    <a:bodyPr/>
                    <a:lstStyle/>
                    <a:p>
                      <a:pPr marL="0" marR="7874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7874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7874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7874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300"/>
                        <a:t> 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225">
                <a:tc>
                  <a:txBody>
                    <a:bodyPr/>
                    <a:lstStyle/>
                    <a:p>
                      <a:pPr marL="0" marR="7874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7874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7874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7874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300"/>
                        <a:t> 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225">
                <a:tc>
                  <a:txBody>
                    <a:bodyPr/>
                    <a:lstStyle/>
                    <a:p>
                      <a:pPr marL="0" marR="7874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7874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7874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7874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300"/>
                        <a:t> 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9875">
                <a:tc>
                  <a:txBody>
                    <a:bodyPr/>
                    <a:lstStyle/>
                    <a:p>
                      <a:pPr marL="0" marR="7874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7874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7874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7874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300"/>
                        <a:t> 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9875">
                <a:tc>
                  <a:txBody>
                    <a:bodyPr/>
                    <a:lstStyle/>
                    <a:p>
                      <a:pPr marL="0" marR="7874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600" b="1"/>
                        <a:t>ÖSSZESEN</a:t>
                      </a:r>
                      <a:endParaRPr sz="16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7874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600" b="1"/>
                        <a:t> </a:t>
                      </a:r>
                      <a:endParaRPr sz="16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7874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600" b="1"/>
                        <a:t>ÖSSZESEN</a:t>
                      </a:r>
                      <a:endParaRPr sz="16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7874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600" b="1"/>
                        <a:t> </a:t>
                      </a:r>
                      <a:endParaRPr sz="16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CB9BD6CE2A49684C99987EF435B86006" ma:contentTypeVersion="13" ma:contentTypeDescription="Új dokumentum létrehozása." ma:contentTypeScope="" ma:versionID="7550776505a8fe83400b0c6176438a13">
  <xsd:schema xmlns:xsd="http://www.w3.org/2001/XMLSchema" xmlns:xs="http://www.w3.org/2001/XMLSchema" xmlns:p="http://schemas.microsoft.com/office/2006/metadata/properties" xmlns:ns3="344ca80a-871c-4371-bdae-42786f8dfc50" xmlns:ns4="9e3a3c8a-f7b1-402b-a376-e74cff1b0017" targetNamespace="http://schemas.microsoft.com/office/2006/metadata/properties" ma:root="true" ma:fieldsID="94cbdbe1714937c5c4c8ce952acd084c" ns3:_="" ns4:_="">
    <xsd:import namespace="344ca80a-871c-4371-bdae-42786f8dfc50"/>
    <xsd:import namespace="9e3a3c8a-f7b1-402b-a376-e74cff1b001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4ca80a-871c-4371-bdae-42786f8dfc5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Résztvevők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Megosztva részletekkel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Megosztási tipp kivonata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Utoljára megosztva felhasználók szerint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Utoljára megosztva időpontok szerint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3a3c8a-f7b1-402b-a376-e74cff1b00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45FF6B-6F2E-49DD-A1F2-27B8549354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E043F7-F8C4-4A7B-B637-EDD4729BCC1D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9e3a3c8a-f7b1-402b-a376-e74cff1b0017"/>
    <ds:schemaRef ds:uri="http://purl.org/dc/terms/"/>
    <ds:schemaRef ds:uri="http://schemas.openxmlformats.org/package/2006/metadata/core-properties"/>
    <ds:schemaRef ds:uri="344ca80a-871c-4371-bdae-42786f8dfc50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DC904F5-3C41-4B50-9EC2-376BA0D2CD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4ca80a-871c-4371-bdae-42786f8dfc50"/>
    <ds:schemaRef ds:uri="9e3a3c8a-f7b1-402b-a376-e74cff1b00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70</Words>
  <Application>Microsoft Office PowerPoint</Application>
  <PresentationFormat>A3 Paper (297x420 mm)</PresentationFormat>
  <Paragraphs>40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Office-téma</vt:lpstr>
      <vt:lpstr>Közgáz vállalkozói ötletverseny „Az ötlet címe”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Közgáz vállalkozói ötletverseny „Az ötlet címe”</dc:title>
  <dc:creator>GTT</dc:creator>
  <cp:lastModifiedBy>Windows User</cp:lastModifiedBy>
  <cp:revision>2</cp:revision>
  <dcterms:created xsi:type="dcterms:W3CDTF">2020-01-19T08:12:00Z</dcterms:created>
  <dcterms:modified xsi:type="dcterms:W3CDTF">2020-01-27T12:51:39Z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0x010100CB9BD6CE2A49684C99987EF435B86006</vt:lpwstr>
  </property>
</Properties>
</file>